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3156" r:id="rId3"/>
    <p:sldId id="257" r:id="rId4"/>
    <p:sldId id="264" r:id="rId5"/>
    <p:sldId id="268" r:id="rId6"/>
    <p:sldId id="271" r:id="rId7"/>
    <p:sldId id="272" r:id="rId8"/>
    <p:sldId id="274" r:id="rId9"/>
    <p:sldId id="273" r:id="rId10"/>
    <p:sldId id="275" r:id="rId11"/>
    <p:sldId id="26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FBD"/>
    <a:srgbClr val="9ED2A1"/>
    <a:srgbClr val="210C1F"/>
    <a:srgbClr val="E3E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6488" autoAdjust="0"/>
  </p:normalViewPr>
  <p:slideViewPr>
    <p:cSldViewPr snapToGrid="0">
      <p:cViewPr varScale="1">
        <p:scale>
          <a:sx n="70" d="100"/>
          <a:sy n="70" d="100"/>
        </p:scale>
        <p:origin x="1656" y="48"/>
      </p:cViewPr>
      <p:guideLst/>
    </p:cSldViewPr>
  </p:slideViewPr>
  <p:outlineViewPr>
    <p:cViewPr>
      <p:scale>
        <a:sx n="33" d="100"/>
        <a:sy n="33" d="100"/>
      </p:scale>
      <p:origin x="0" y="-10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E97E9-E0D6-4855-A1BF-CC0C0B5F160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F37E-0F79-4FF4-8C92-FDA6E5A4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87292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8F37E-0F79-4FF4-8C92-FDA6E5A4CB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82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7" y="1358901"/>
            <a:ext cx="3092451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1"/>
            <a:ext cx="12192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1" y="3906838"/>
            <a:ext cx="2984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2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" y="9770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7" y="2741614"/>
            <a:ext cx="6741584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" y="12274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1" y="2725738"/>
            <a:ext cx="456776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0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9" y="-19538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2882901"/>
            <a:ext cx="1134533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" y="12992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92414"/>
            <a:ext cx="9550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9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" y="22043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306917" y="634996"/>
            <a:ext cx="5635143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96001" y="634996"/>
            <a:ext cx="571076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6918" y="5599113"/>
            <a:ext cx="11499849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60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495117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8570" y="273051"/>
            <a:ext cx="4011084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6956" y="273051"/>
            <a:ext cx="6517793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8570" y="1054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72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6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666817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657552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1" y="1154546"/>
            <a:ext cx="8657167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774768" y="0"/>
            <a:ext cx="2417233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774768" y="1708440"/>
            <a:ext cx="2417233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774768" y="4122305"/>
            <a:ext cx="2417233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298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12192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9274" y="5323455"/>
            <a:ext cx="9698181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39273" y="4504306"/>
            <a:ext cx="9987011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36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1552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52569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7854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64660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77901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759030"/>
            <a:ext cx="6311076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6881284" y="758826"/>
            <a:ext cx="5018616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881284" y="3394076"/>
            <a:ext cx="5018616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25228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1397001"/>
            <a:ext cx="11329500" cy="376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3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5369701"/>
            <a:ext cx="11329500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6077" y="1004888"/>
            <a:ext cx="11329308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7225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75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988051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1" y="0"/>
            <a:ext cx="6096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000" y="3371998"/>
            <a:ext cx="6096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74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AFC7C8-9E20-4715-B9F0-745D8321423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FFD12D-A10D-482E-9EA4-94ECDFAD1B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6"/>
            <a:ext cx="12203936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004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hyperlink" Target="https://creditscoregeek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harvey2@illinois.edu" TargetMode="External"/><Relationship Id="rId2" Type="http://schemas.openxmlformats.org/officeDocument/2006/relationships/hyperlink" Target="http://www.better-bos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lackboard with text Hiring written in white chalk.">
            <a:extLst>
              <a:ext uri="{FF2B5EF4-FFF2-40B4-BE49-F238E27FC236}">
                <a16:creationId xmlns:a16="http://schemas.microsoft.com/office/drawing/2014/main" id="{382475F3-546D-BA43-4578-A2BA67B868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390" t="19883" r="-60" b="13771"/>
          <a:stretch/>
        </p:blipFill>
        <p:spPr>
          <a:xfrm>
            <a:off x="-65644" y="1027276"/>
            <a:ext cx="12257644" cy="5417918"/>
          </a:xfr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EE9A46BF-9D00-5432-00A4-4B749D78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49" y="4341421"/>
            <a:ext cx="8880241" cy="1727012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BBDFBD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  <a:t>Hiring Library Staff: </a:t>
            </a:r>
            <a:br>
              <a:rPr lang="en-US" sz="3300" dirty="0">
                <a:solidFill>
                  <a:srgbClr val="BBDFBD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</a:br>
            <a:r>
              <a:rPr lang="en-US" sz="3300" dirty="0">
                <a:solidFill>
                  <a:srgbClr val="BBDFBD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  <a:t>Best Practices </a:t>
            </a:r>
            <a:br>
              <a:rPr lang="en-US" sz="3300" dirty="0">
                <a:solidFill>
                  <a:srgbClr val="BBDFBD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</a:br>
            <a:r>
              <a:rPr lang="en-US" sz="3300" dirty="0">
                <a:solidFill>
                  <a:srgbClr val="BBDFBD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  <a:t>for the Interviewer</a:t>
            </a:r>
            <a:br>
              <a:rPr lang="en-US" dirty="0">
                <a:solidFill>
                  <a:srgbClr val="CCE9AD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</a:br>
            <a:br>
              <a:rPr lang="en-US" sz="600" dirty="0">
                <a:latin typeface="Georgia Pro" panose="020B0604020202020204" pitchFamily="18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rgbClr val="80CAF8"/>
                </a:solidFill>
                <a:latin typeface="Georgia Pro" panose="020B0604020202020204" pitchFamily="18" charset="0"/>
                <a:cs typeface="Calibri" panose="020F0502020204030204" pitchFamily="34" charset="0"/>
              </a:rPr>
              <a:t>Ben Mead-Harvey</a:t>
            </a:r>
            <a:endParaRPr lang="en-US" dirty="0">
              <a:solidFill>
                <a:srgbClr val="80CAF8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ED7243A-0B75-A564-5181-22D89AAA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6449" y="5595146"/>
            <a:ext cx="1195551" cy="850047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Georgia Pro" panose="02040502050405020303" pitchFamily="18" charset="0"/>
              </a:rPr>
              <a:t>Photo “hiring” by </a:t>
            </a:r>
            <a:r>
              <a:rPr lang="en-US" sz="1000" dirty="0" err="1">
                <a:solidFill>
                  <a:schemeClr val="bg1"/>
                </a:solidFill>
                <a:latin typeface="Georgia Pro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CreditScoreGeek</a:t>
            </a:r>
            <a:r>
              <a:rPr lang="en-US" sz="1000" dirty="0">
                <a:solidFill>
                  <a:schemeClr val="bg1"/>
                </a:solidFill>
                <a:latin typeface="Georgia Pro" panose="02040502050405020303" pitchFamily="18" charset="0"/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  <a:latin typeface="Georgia Pro" panose="02040502050405020303" pitchFamily="18" charset="0"/>
              </a:rPr>
              <a:t>is licensed under </a:t>
            </a:r>
          </a:p>
          <a:p>
            <a:r>
              <a:rPr lang="en-US" sz="1000" dirty="0">
                <a:solidFill>
                  <a:schemeClr val="bg1"/>
                </a:solidFill>
                <a:latin typeface="Georgia Pro" panose="02040502050405020303" pitchFamily="18" charset="0"/>
              </a:rPr>
              <a:t>CC BY 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7436-EAC4-A635-F0F0-1975A2DF347D}"/>
              </a:ext>
            </a:extLst>
          </p:cNvPr>
          <p:cNvSpPr txBox="1"/>
          <p:nvPr/>
        </p:nvSpPr>
        <p:spPr>
          <a:xfrm>
            <a:off x="2381609" y="6508428"/>
            <a:ext cx="7733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" panose="02040502050405020303" pitchFamily="18" charset="0"/>
                <a:ea typeface="ＭＳ Ｐゴシック" charset="0"/>
                <a:cs typeface="Calibri" panose="020F0502020204030204" pitchFamily="34" charset="0"/>
              </a:rPr>
              <a:t>Zoom’s live </a:t>
            </a:r>
            <a:r>
              <a:rPr lang="en-US" sz="1600" b="1" dirty="0">
                <a:solidFill>
                  <a:srgbClr val="FFFFFF"/>
                </a:solidFill>
                <a:latin typeface="Georgia Pro" panose="02040502050405020303" pitchFamily="18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" panose="02040502050405020303" pitchFamily="18" charset="0"/>
                <a:ea typeface="ＭＳ Ｐゴシック" charset="0"/>
                <a:cs typeface="Calibri" panose="020F0502020204030204" pitchFamily="34" charset="0"/>
              </a:rPr>
              <a:t>ranscript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" panose="02040502050405020303" pitchFamily="18" charset="0"/>
                <a:ea typeface="ＭＳ Ｐゴシック" charset="0"/>
                <a:cs typeface="Calibri" panose="020F0502020204030204" pitchFamily="34" charset="0"/>
              </a:rPr>
              <a:t> is available on the Show Captions menu.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" panose="02040502050405020303" pitchFamily="18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3058F8-6761-8432-ACE7-880D10AF185D}"/>
              </a:ext>
            </a:extLst>
          </p:cNvPr>
          <p:cNvSpPr/>
          <p:nvPr/>
        </p:nvSpPr>
        <p:spPr>
          <a:xfrm>
            <a:off x="1524000" y="1"/>
            <a:ext cx="9144000" cy="970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Picture 10" descr="Professional Development Alliance of Library Consortia logo">
            <a:extLst>
              <a:ext uri="{FF2B5EF4-FFF2-40B4-BE49-F238E27FC236}">
                <a16:creationId xmlns:a16="http://schemas.microsoft.com/office/drawing/2014/main" id="{0858C4FE-E39F-3E9B-9A92-1F984CB3B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990" y="10023"/>
            <a:ext cx="2446019" cy="970642"/>
          </a:xfrm>
          <a:prstGeom prst="rect">
            <a:avLst/>
          </a:prstGeom>
        </p:spPr>
      </p:pic>
      <p:pic>
        <p:nvPicPr>
          <p:cNvPr id="13" name="Picture 12" descr="CARLI: Consortium of Academic and Research Libraries in Illinois logo.&#10;">
            <a:extLst>
              <a:ext uri="{FF2B5EF4-FFF2-40B4-BE49-F238E27FC236}">
                <a16:creationId xmlns:a16="http://schemas.microsoft.com/office/drawing/2014/main" id="{F06E6C8B-569A-9046-9555-6EA95B3B2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8" y="114607"/>
            <a:ext cx="4332333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Be aware that bias infects every human process. Take steps to actively remove it from interviewing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Behavioral Interview Questions are proven to be best and most valid. Past behavior is highly predictive of future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Give candidates as much information as possible about the interview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Train interview panels to focus on the content of an answer and stop worrying about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Design your decision-making process to avoid group-think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The highest levels must support/buy in to the interview process. None of this matters if people at the highest levels are perceived to ignore it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4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10C1F"/>
                </a:solidFill>
              </a:rPr>
              <a:t>My information: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Blog about effective management: </a:t>
            </a:r>
            <a:r>
              <a:rPr lang="en-US" dirty="0">
                <a:solidFill>
                  <a:srgbClr val="210C1F"/>
                </a:solidFill>
                <a:hlinkClick r:id="rId2"/>
              </a:rPr>
              <a:t>www.better-boss.com</a:t>
            </a: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Email: </a:t>
            </a:r>
            <a:r>
              <a:rPr lang="en-US" dirty="0">
                <a:solidFill>
                  <a:srgbClr val="210C1F"/>
                </a:solidFill>
                <a:hlinkClick r:id="rId3"/>
              </a:rPr>
              <a:t>bharvey2@illinois.edu</a:t>
            </a:r>
            <a:r>
              <a:rPr lang="en-US" dirty="0">
                <a:solidFill>
                  <a:srgbClr val="210C1F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</a:t>
            </a:r>
            <a:r>
              <a:rPr lang="en-US" dirty="0" err="1">
                <a:solidFill>
                  <a:srgbClr val="210C1F"/>
                </a:solidFill>
              </a:rPr>
              <a:t>GovLove</a:t>
            </a:r>
            <a:r>
              <a:rPr lang="en-US" dirty="0">
                <a:solidFill>
                  <a:srgbClr val="210C1F"/>
                </a:solidFill>
              </a:rPr>
              <a:t> Podcast episode 443: “Designing Effective Interview Questions and Processes”</a:t>
            </a:r>
            <a:br>
              <a:rPr lang="en-US" dirty="0">
                <a:solidFill>
                  <a:srgbClr val="210C1F"/>
                </a:solidFill>
              </a:rPr>
            </a:br>
            <a:br>
              <a:rPr lang="en-US" dirty="0">
                <a:solidFill>
                  <a:srgbClr val="210C1F"/>
                </a:solidFill>
              </a:rPr>
            </a:br>
            <a:br>
              <a:rPr lang="en-US" dirty="0">
                <a:solidFill>
                  <a:srgbClr val="210C1F"/>
                </a:solidFill>
              </a:rPr>
            </a:br>
            <a:endParaRPr lang="en-US" dirty="0">
              <a:solidFill>
                <a:srgbClr val="210C1F"/>
              </a:solidFill>
            </a:endParaRPr>
          </a:p>
          <a:p>
            <a:pPr marL="201168" lvl="1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 marL="201168" lvl="1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 marL="201168" lvl="1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2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Bias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10C1F"/>
                </a:solidFill>
              </a:rPr>
              <a:t>A bias is similar to a preference, except:</a:t>
            </a:r>
          </a:p>
          <a:p>
            <a:endParaRPr lang="en-US" dirty="0">
              <a:solidFill>
                <a:srgbClr val="210C1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Preferences typically have a rational explanation. Biases are clearly unfair/unreasonable when stated honestly.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We are aware of our preferences. We are typically unaware of our biases.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(And we tend to “explain away” our biases with something reasonable-sounding)</a:t>
            </a: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4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Interview Question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10C1F"/>
                </a:solidFill>
              </a:rPr>
              <a:t>Two Broad Categories of Interview: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Structured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Unstructured Interviews</a:t>
            </a: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10C1F"/>
                </a:solidFill>
              </a:rPr>
              <a:t>The Three Types of Interview Question: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Behavioral Interview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Situational Interview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Everything Else</a:t>
            </a:r>
            <a:endParaRPr lang="en-US" sz="1700" dirty="0">
              <a:solidFill>
                <a:srgbClr val="210C1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210C1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4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Interview Question Design:</a:t>
            </a:r>
            <a:br>
              <a:rPr lang="en-US" dirty="0">
                <a:solidFill>
                  <a:srgbClr val="210C1F"/>
                </a:solidFill>
              </a:rPr>
            </a:br>
            <a:r>
              <a:rPr lang="en-US" dirty="0">
                <a:solidFill>
                  <a:srgbClr val="210C1F"/>
                </a:solidFill>
              </a:rPr>
              <a:t>Improving Typical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210C1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“What is your greatest strength?”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Becomes: “Tell us about a time when you used your greatest strength at work. What was the situation, why was your greatest strength particularly useful for the situation, and what was the outcome?”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“Do you prefer to work independently or on a team?”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Becomes: “Tell us about a time when you felt most effective at a task. What was it about the task that made you effective? What was it about your methods that made you effective at the task?”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10C1F"/>
                </a:solidFill>
              </a:rPr>
              <a:t>“Will you embody the mission, vision, and core values of this organization?”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Becomes: “Two of our core values are X and Y. Tell us about a time when your actions embodied X and Y.”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7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Other Interview 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Sending Information to Candidates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Making the hiring 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Training raters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Impact of company culture</a:t>
            </a: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Sending Information to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10C1F"/>
                </a:solidFill>
              </a:rPr>
              <a:t>Bottom Line: More is Better</a:t>
            </a: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10C1F"/>
                </a:solidFill>
              </a:rPr>
              <a:t>Consider sending: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Overview of interview day, including details of who will attend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The interview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An explanation of what behavioral interview question are, including a quick-guide for how to structure answers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(CAR method or STAR method common)</a:t>
            </a: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7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Making the Hiring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Rating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Discussing candidates: how to avoid groupthink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Barring unique circumstances, go with the top scorer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(assuming you have a well-designed process based on behavioral questions and a hiring panel that has been properly trained in how to rate)</a:t>
            </a: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1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Training Raters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We have great difficulty separating the </a:t>
            </a:r>
            <a:r>
              <a:rPr lang="en-US" i="1" dirty="0">
                <a:solidFill>
                  <a:srgbClr val="210C1F"/>
                </a:solidFill>
              </a:rPr>
              <a:t>form</a:t>
            </a:r>
            <a:r>
              <a:rPr lang="en-US" dirty="0">
                <a:solidFill>
                  <a:srgbClr val="210C1F"/>
                </a:solidFill>
              </a:rPr>
              <a:t> of an answer from the </a:t>
            </a:r>
            <a:r>
              <a:rPr lang="en-US" i="1" dirty="0">
                <a:solidFill>
                  <a:srgbClr val="210C1F"/>
                </a:solidFill>
              </a:rPr>
              <a:t>substance</a:t>
            </a:r>
            <a:r>
              <a:rPr lang="en-US" dirty="0">
                <a:solidFill>
                  <a:srgbClr val="210C1F"/>
                </a:solidFill>
              </a:rPr>
              <a:t> of an answer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Interviewers tend to rate answers that </a:t>
            </a:r>
            <a:r>
              <a:rPr lang="en-US" i="1" dirty="0">
                <a:solidFill>
                  <a:srgbClr val="210C1F"/>
                </a:solidFill>
              </a:rPr>
              <a:t>sound</a:t>
            </a:r>
            <a:r>
              <a:rPr lang="en-US" dirty="0">
                <a:solidFill>
                  <a:srgbClr val="210C1F"/>
                </a:solidFill>
              </a:rPr>
              <a:t> good rather than answers that </a:t>
            </a:r>
            <a:r>
              <a:rPr lang="en-US" i="1" dirty="0">
                <a:solidFill>
                  <a:srgbClr val="210C1F"/>
                </a:solidFill>
              </a:rPr>
              <a:t>are</a:t>
            </a:r>
            <a:r>
              <a:rPr lang="en-US" dirty="0">
                <a:solidFill>
                  <a:srgbClr val="210C1F"/>
                </a:solidFill>
              </a:rPr>
              <a:t> good</a:t>
            </a:r>
          </a:p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5A1-5ADF-47F8-8826-EDF92619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10C1F"/>
                </a:solidFill>
              </a:rPr>
              <a:t>Company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AF13-4DC0-4C68-B54E-3224C245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1422"/>
            <a:ext cx="10058400" cy="402336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210C1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Diversity breeds diversity, insularity breeds insularity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Organization must trust the hiring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0C1F"/>
                </a:solidFill>
              </a:rPr>
              <a:t>     Process for hiring top administration must be based on the same rules as everyone else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092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ED2A1"/>
      </a:accent1>
      <a:accent2>
        <a:srgbClr val="156533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5466</TotalTime>
  <Words>622</Words>
  <Application>Microsoft Office PowerPoint</Application>
  <PresentationFormat>Widescreen</PresentationFormat>
  <Paragraphs>80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 Pro</vt:lpstr>
      <vt:lpstr>Times New Roman</vt:lpstr>
      <vt:lpstr>Retrospect</vt:lpstr>
      <vt:lpstr>1_Presentation11</vt:lpstr>
      <vt:lpstr>Hiring Library Staff:  Best Practices  for the Interviewer  Ben Mead-Harvey</vt:lpstr>
      <vt:lpstr>Bias Review</vt:lpstr>
      <vt:lpstr>Interview Question Design</vt:lpstr>
      <vt:lpstr>Interview Question Design: Improving Typical Questions</vt:lpstr>
      <vt:lpstr>Other Interview Design Considerations</vt:lpstr>
      <vt:lpstr>Sending Information to Candidates</vt:lpstr>
      <vt:lpstr>Making the Hiring Decision</vt:lpstr>
      <vt:lpstr>Training Raters</vt:lpstr>
      <vt:lpstr>Company Culture</vt:lpstr>
      <vt:lpstr>Summary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Unbiased Interview Processes</dc:title>
  <dc:creator>Mead-Harvey, Benjamin Lee</dc:creator>
  <cp:lastModifiedBy>Swanson, Nicole Marie</cp:lastModifiedBy>
  <cp:revision>58</cp:revision>
  <dcterms:created xsi:type="dcterms:W3CDTF">2021-11-19T17:05:43Z</dcterms:created>
  <dcterms:modified xsi:type="dcterms:W3CDTF">2023-02-02T18:43:00Z</dcterms:modified>
</cp:coreProperties>
</file>